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8" r:id="rId4"/>
    <p:sldId id="279" r:id="rId5"/>
    <p:sldId id="280" r:id="rId6"/>
    <p:sldId id="283" r:id="rId7"/>
    <p:sldId id="281" r:id="rId8"/>
    <p:sldId id="282" r:id="rId9"/>
    <p:sldId id="258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89" autoAdjust="0"/>
    <p:restoredTop sz="94086" autoAdjust="0"/>
  </p:normalViewPr>
  <p:slideViewPr>
    <p:cSldViewPr>
      <p:cViewPr>
        <p:scale>
          <a:sx n="93" d="100"/>
          <a:sy n="93" d="100"/>
        </p:scale>
        <p:origin x="-360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B6997-0596-4E80-8D26-F7BBA66BC1E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C764B-9C44-4417-A60A-F1DFB93D24F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4790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C764B-9C44-4417-A60A-F1DFB93D24F0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33D2E2-2E3D-434E-A582-E633471B51B6}" type="datetimeFigureOut">
              <a:rPr lang="th-TH" smtClean="0"/>
              <a:pPr/>
              <a:t>08/06/57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C468FA-CC96-4388-BB0A-FEFCB155801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38600"/>
            <a:ext cx="8305800" cy="1828800"/>
          </a:xfrm>
        </p:spPr>
        <p:txBody>
          <a:bodyPr>
            <a:normAutofit/>
          </a:bodyPr>
          <a:lstStyle/>
          <a:p>
            <a:r>
              <a:rPr lang="th-TH" b="1" dirty="0" smtClean="0"/>
              <a:t>รายวิชา   การสื่อสารข้อมูลและเครือข่าย</a:t>
            </a:r>
            <a:br>
              <a:rPr lang="th-TH" b="1" dirty="0" smtClean="0"/>
            </a:br>
            <a:r>
              <a:rPr lang="en-US" b="1" dirty="0" smtClean="0"/>
              <a:t>           </a:t>
            </a:r>
            <a:r>
              <a:rPr lang="en-US" sz="2800" b="1" dirty="0" smtClean="0"/>
              <a:t>(Data Communications and Networks)</a:t>
            </a:r>
            <a:endParaRPr lang="th-TH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/>
              <a:t>อ.จุฑาวุฒิ </a:t>
            </a:r>
            <a:r>
              <a:rPr lang="th-TH" b="1" dirty="0" err="1" smtClean="0"/>
              <a:t>จันทรมา</a:t>
            </a:r>
            <a:r>
              <a:rPr lang="th-TH" b="1" dirty="0" smtClean="0"/>
              <a:t>ลี                           </a:t>
            </a:r>
            <a:r>
              <a:rPr lang="en-US" b="1" dirty="0" smtClean="0"/>
              <a:t>Computer Science</a:t>
            </a:r>
            <a:endParaRPr lang="th-TH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019800"/>
            <a:ext cx="22098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/>
              <a:t>ม.ราช</a:t>
            </a:r>
            <a:r>
              <a:rPr lang="th-TH" b="1" dirty="0" err="1" smtClean="0"/>
              <a:t>ภัฏ</a:t>
            </a:r>
            <a:r>
              <a:rPr lang="th-TH" b="1" dirty="0" smtClean="0"/>
              <a:t>สวนดุสิต</a:t>
            </a:r>
            <a:endParaRPr lang="th-TH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638800" y="2048838"/>
            <a:ext cx="28956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/>
              <a:t>Introduction</a:t>
            </a:r>
            <a:endParaRPr lang="th-TH" sz="4000" b="1" dirty="0"/>
          </a:p>
        </p:txBody>
      </p:sp>
      <p:sp>
        <p:nvSpPr>
          <p:cNvPr id="4" name="AutoShape 2" descr="data:image/jpeg;base64,/9j/4AAQSkZJRgABAQAAAQABAAD/2wCEAAkGBxQSEhQUEBQUFBUXFBgUFxcUFRUVGBYUFxYXGBccGhwcHDQgGB0lGxcUITEhJyotLi4uFx8zODMsNygtLisBCgoKDg0OGxAQGywlICYsLCwsLCwsLCwsLCwsLCwsLCwsLCwsLCwsLCwsLCwsLCwsLCwsLCwsLCwsLCwsLCwsLP/AABEIAKcBLgMBEQACEQEDEQH/xAAcAAABBQEBAQAAAAAAAAAAAAAAAQIEBQYDBwj/xABKEAACAQMCAgYGBQcKBAcAAAABAgMABBESIQUxBhNBUWGRByIycYGhIzNSYrEUNEJykqLBFRZDU4KjstHh8ERUc8IkY4OTs9Lx/8QAGgEBAAMBAQEAAAAAAAAAAAAAAAECAwQFBv/EADYRAAIBAgQCBwcFAAIDAAAAAAABAgMRBBIhMUFRBRMyYXGBkRQiM6GxwdEVQlLh8COiJHLx/9oADAMBAAIRAxEAPwD3GgCgCgCgCgCgCgDFAFAFAFAFAFAJigFoAoBAaAWgCgCgCgCgCgCgCgCgCgCgCgCgCgCgDFAFAFAFAFAIRQC0AUAUAUAUAUAUAUAUAUAUAUAUBlvSRxmazs+ttiqt1saEsobCucHAO2c4rSlBTmospUk4wbRgLXpFeS/WXcxB7F6qPyMaA/OvR9jprmePUx1bhZDOJBiDqkmf9eeaQeTORVlh6a4GCxdaT1k/oWfofAW7u1AAzDGdtuTuP+6uTFxUbWPVwc3JO7PWK4ztCgCgCgCgIHHuKLa28s7gssSFyFxk47BnbNSld2QbsYiP0lvJ9VbKB3yTHP7Kp/GutYKfFo4KnSEI7Js533TO8HIwKPCJyfMyY+VXWCXFnP8Aqcn2Ykj0edIbq6up1nl1xpEp06I1w7PscqueStzNY4ijGnax24atKqm2ehVzHUFAFAFAFAFAFAFAFAFAFAIaAWgCgCgCgCgCgCgCgCgCgCgCgGsaAw3pIZrqylhtkaVg8TZXGnMcyMwBJGo4Dcs+NXozUZpk1aTyO+ja0XH/AHieay3L2ik3ETphdWC0WSPAB8+Yr0ZYynwueM+j6kuKQ/h/HfysDQmgFtIJ1SHs3ICgY3+1WTxvKJaPRmXefy/s1nRnhk9pPJJb4mZ4tBLRmKNcNqznWSeXhXPVqupud1KkqSsr3L9zdye3cMGPsxx6Ys+5uZ2//azsi+Zj+F2iSsY5DcI456p21fDffyqGraiMlLTiVzTskrpHc3MZViB1gEikDvGQR5Gr5bmXW2bRbwccuosddGsq9rJtgHtO23uIzVXE1jUuaGy4nHKMod+0HmP9942qhqZX0pcTReHXCFgGYIoGRnDSovlvV6XxI+K+pFSMurlK2lmeYcNv4owOsljX3uo/jXsyqQW7R89OjUl2Yt+RbG5E+FgDSEjI0qwBHeGYBSPjWLxNJcS1PBV+Mfoar0a2L2rXL3SmEyGJV14wVTrDnUPV5vjGc7VwYiqqklY9vC4WcIc33O79Nz0UHNYGotAFAFAFAFAFAFAFAFAFAIaAWgCgCgCgCgKPjfS20tH6u4m0yaQ+hUkkbSSQDhFJ7D5VaMZS2VyrlGO7sVbekS3P1UVxL7o1j/8AldT8q1WGqvgc8sZQjvIg3npBkH1doP8A1JwvyRG/GrrB1O4y/UaXC5y6M9P5ri9jt5ookWRX0lC5bWq6gMnYjCt2VWrh3TV7m1HEqq7JHodc50hQBQETisTPDIsezFCBvjfHf2e+oZpRlGNROW1zHdLuO3cUMf8AJlqsx+rePS5khbHq5RcYHPc7cuw1KsKsJxd5cePB95hp4OkFx68lvBAACdbrbroHb7TMw7+XZWl1yOdpmt6IcOlkH0kkkqj1TI40h3PMqOSqOwD4kmokyIau5vBYqBpUYGOee3vPfVDUq7LhEizZlYSrpPrHOcnHIfo8hy2q7kraHPGnLN72pWdIbCBW9WRklIONROlyO1mbYd2c9w51eDZnWhBcbMzjSAtvgEbEhtWT357a1scl9RZ+Lyh1OrOldO++V7j3ioyl1MsDIpiMsbFGBB2OdDd2Psnv5fwzlE6KdTSzO3FeMQWtq0l7ExXUofQnWZZvZLgnlnkxOOQznGckkzrc5PtHlfSLpTw24bP5PcMM5CmVYVyBjICkkbdlWyoo5Pgh/C+MTjQeH8LclcBGK3U+MbDBGBU2iRebPQujV9xqWPEltDC4bJafKxyRk7qArl0Yc8lSDjs7assbZk6h4ymwkfQ0Y9nJBOpR+iRjfHPNVeh1RbqxebdK9/sy3FDAWgCgCgCgCgCgCgCgCgEagAUAtAFAFAFAeRemaz0XVrcDk8bwMfFGDxjyeXyrtwMrSceZx4yN4XKbhsnKvRZ4cywvFyM1BnAorK+WG9tZAwJS4jyARkKx0Mcfqs1c2Js6bVz1cFmzrQ96tbpZBqRgw71II8xXlnsSi4uzViTQgKAKAjXVjHJjWoJHJuTD3MNx8DQvCpKGkX+PQynTWQQxaFZyGO4Z2f2d9ILHO/8A2+NXgjCvVvy8kSOAQlFj1ZIwCfE4/Ad1Vk7smCsjUOmfj44qC5XOPyWJ3ZiyomoqO8DfHcCeyrdp2M37kWzzPi/HpZ2OtjpJyEz6o7h44rqjBRPLnWlN6sgRT7jNWM0zozZqLFky+4HGy7kZjkzE2e8gkfgaozRMvY7dSi9aoeN16qQNhgQfVcMDsRkZ+Fc0tGenB3imduC2zxySxpY28axkASIFhEmVB9VQh7+ef8qHVKFJRTzO74Wv90XnXy/1P94uKi7M+rh/L5MA055JEniXZz5BR+NLslRpLi35W+d39B1vY4bXIxd+QJwAoPPSo5e/c+NBKpdZYqy+viybQzEzQBmgMPxr0jpDcSW8cDyNG2ksWVEJwDsdztnHLsrenh51FdGFXEQpaSIn897lxlUhj9+uQ/itbrBPizhn0mloolDxjpleAE9fp/USNfxBPzrRYOC3bKrH1JbJI9K6Idb+R25uGZ5WjDszc8v62PgCB8K86Vru2x60b2V9y4qCQoAoBDQAKAWgCgCgIfErzqwABqdzpRQcamxnc9gABJPdRs0p089+CWrZmulHRT8tjVbmVwyuJFMWFVGAK4UEHOQxGWye7HKrU5ShLMtytVwnHIlp8/X8WMLxzo0IAojnGN9TT3AhI5YwY9Pj2Vs61V8Tj9noL9v3MhBw+KNy1zxKCQYIC4lusbgg77ZGKzak92XXVx7KXob3of0ssljdUlZ+pQyu3UsmUB30rzOKrlsaZma6LiEUtsL60On1dYYAoJFB3V17e0b7g8qq1bU68PNzkqU9U9PDw5fQ1cb5APLIzQ53uPzQi4ZoLiZoDynpRcNIzSNy6+VV8FXQo/wsa6LLSxwybbbfM0nQ6+EkSoTl0A2+7y+JBA/aFZTjqdNGd1Yk8c6YdQ7RpHrZQMktgBioYbY3GCO6rRpZlczq4nJLKkZ3jF/LfwK3saCxZFyEfAXScnbI9YYJrRJQZz1JyrQ8DHM/fWxxDlehKJFu+591QWRacNvWyqajpDaiPEA7/jVWaItuEcajMhiYMqyHt5CQ5B92Tp+OaxnG+p2UKiWjN/Z3qyainIMVPvBIPzBrNqx0qSlsSc1BYWoAUJEJoQcXkxUgrbvjCISN2YblVGogePYvxxVbmqpSazbLmzw2yuOvllmP9JK7/AscfLFe1QjlpI8HGSvUZoFvI1XGtcnbAIJ8hvUyqwW7RwqhUm9Is4S8CnnK4hk6suodipGlCw1HT7XLPZWFXFQUXZnp4XBVHJXVvFo9rtJ0Zfo2UqNvVOcY7PCvMPXnCUHaSsSKFQoAoBGoAFALQBQBQFVxiFw8U0a6zHqDIMZZHAB0521DAOO3eofM6KMouMqcna9te9c+4836V9E7viN07W16iQMozHJLMro2MEdSF25Z5jnU3M6lGcO0vPh67EGy9A4zme8J8IoQp/aZznyq+ZmFkaCz9DfD4x9I1xL+vLoH92q0uRl7i44P0f4bZvm0gVpQNOYtUz4PMFiTpzj9IgVW6N1h52u1Zd+n+8iZfwXblG6qIxKdXUGTDEj2S7Y07c9IOM9pqruddF4eCazPM9M1tF4a38zv/OMJ+cwzQ/eK60/aX/KmbmV9hcvhTjLzs/RljZ8Vhl+qlRvAMM+XOpTTOepQq0+3FoklqkxGF6A8/wCJ8PBiZO9jIuSSFYnVjwGSduzNaxOWqtbGa4TxJ7eUSoAWGRg7gqefL8a0cbqzOeM3F5kaK347ZSXPXzxSRsVw2cSRFwMAlQuo7Y38OXbVcskrI06ylKeaS/BUcWga3aJ4Z+tWQNIrR6lXOSGAwfPl41eLUtGjCpFwaad7joOBX08SlYwU3Zc9UrMGx62Tuc57TTPBMlUaso7HK86K3cSB3iJHboIcr+sFqVUiyssPUirtEB7d0OJFZD3OpU+RqydylmtztFJo2T1mO3gPP/e1VZZFvwWx0Nqchm88HtqjN4Gz6KgiJtQwxkYnzOD8Rg/GsZanbBWRfK1VLjw1CR4qAGKEkHi+oQyNHu4RivvA2qHsaUVF1IqW11crorCLqFwwKMmSTj1tQ3JPbnepS0Jryl1jzb/Q8v6VcA4aBoS7htsAAqrLIcA/ogHIPZ2+6tLSe7OW8VwKG2u+F2y6RPdXG5OFRVyTz3ZV2+PbTIh1jZoeE+lNF0BLeYQKdBkeUFhgA8sHUQN92qGkiyuzacA44b6Vh+TSxDBMV5E6ujqDjBYDnz9RgRsc9matJm0K0oq265Pb/d61NRw28Ys0UuOsTBJXZXRvZYDs5EEdhFV7i9WmklOGz+T5FjUmIUAhNAAoBaAKAKATFAcLmyjk+sRH/WUN+NRYvCpOHZbRG/kaHsTH6rOo8gcVNi3tFTn9BRweDtiRvFhrP72aWRHtFXhJ/T6ExUAGAAB3DYVJk3fVhQgQmgKu+4Lby7vEme8DS3mu9RlTOmni61Psyf1XzK9uDSR/m9zKn3ZMSr5HcVGV8Ga+1wn8Wmn3rR/I4Pe3kftxRzDvifQ3xDfwqfeRGTCVOzJx8VdeqIN23XR50vGTkaXGllIrSDuefiqeSdrp962MslucFXAKqdKkc8Ls2f7Wa2vdnC4ZdCFcWmOR2571YxaDhrSlljilKa2C7OVUMSME93ZvR23ZMc17Jnt0AIUAnJAAJxjJA547K4z10rIc8gHMge80JIl9YxXKaZVDrnI57EdxG4qU2tisoKSszLdKOEW1rbkxqyyHZMMd272zsAACc/xIrSM5NnNUowjHRalPwKJgqh+dXbM4o19gdK+85+QH8BWR2baHWXjUEf1k0a+Bdc+Wc1RtI3hhqs+zFvyI387bc7R9bMe6KJ2/EAVGdHQuj6y7Vo+LSHDjly/1NjLjvmdIvluai75E+zUY9uqvJNjwOIPzNrCPDXKw88CnvC+Dj/KXol9x38iTt9deTHwiVIh8gTSz5j2qlHsUl53ZwuujuIWhTE0LAh4Z2OGB5lXA9U+BBHu51KVtik68azvVVnzX0a4+O/ieZH0S24lYyXMttGT6qSQqCuezrtRjfwxv31bOYvCyesPe8Pxv8jUcL9EPDQASZbjxaXAP/t4qbmThldmjT8P6E2EO8VpAD3mMM3m2TQgtJLyGL1dSg9iJux9yrv8AKq3NYUKktUtOey9djlw+B2leeRdGpQiIeYQEnLdxJPLsqFvc1qyjGmqUXfW7ff3eBaVJzhQCEUACgOV3dxxLqldI1+07BR5k0BQ3HTvh6f8AEo57odUx/uwalRb2RWUox3diDL6Q4cfQ291L46FiH94wPyrVYeo+BhLGUI7yKq99Itx/R2sa+MkxJ8kTH71arBze5i+kKXC5G6MdP7mW+iguRCI5dSL1aMpEgUsvrFzkHSw5doqtXDunG9zajiFVdrWPTNdc50BmgDNCBDQDGNAcXapBHkahDI53oQZfjHFNEpB3QeqR3Y7RUplZK5XQ4ZCQcjU+/eCxI+RFXizOvFZrrkvoQrmDNaJnK0V9pDpwyMQQcgjsIOx99Te4lHLI9C4D0wRk03TaXG2vB0uO84Hqn5VjKnyOqliE1aW5fXWGXVzGMjfs/CsjriszsdOsWNTkgKBknsAoQ3YxvSjiyz+znQisckYySN/hgVrGOVHM5dZOKXMroeIhEQc5GVTj7OQNzRss4JTfiWsXR+GRVaQyyahnDyOQPDGayyI9FY+quzZeCRbWPCbeP2IYx46AT5nepyoyniq0+1N+pcxHAwNqGB3U0B0BoSOBoBagBihJCl4RAxy0MRPeUXPnjNRZGqxFVKyk/UQcGg/qo/2RSyJ9pq/yZJt7VIxiNFQdyqF/CpM5TlN3k2/E7UKhQBQCGgFoDC+mLhfXcPaQAFrd1nH6gysn7jMf7IrWjLLUTZSos0Gjy/hU2QK9pngVEaSzeoOWRyvEqCYMzl9OYHjmXnFIso8dDBiPiAR8ayrxzQaPRws8s0e6cN4rHOMxOG7cDmAdxkcxXj3PdnSnDtIs1qTMdigENCBjUBwepBAurpE9t1X9ZgPxpdItGnOb91N+RVP0ktlP1oY9yAv+Aqrmjph0fiH+23joUnGYetHWoGCsSfWBU8zzB5VKdzmrUnTk4syckssDEpnHatXuYNXO8PSBH2YYbyP+tWTMnAfYSqqKrMCRnf4mpTFe05uSJGtPtCrXMcptm4siWqguoIiVRv26QK55K7dj0qEowcXLZWM5xjpgrIEzhQBq3xqIHb3DNXirbmNaeeTy7XM3Nx1pMrCuAdiSM7fHnRspGOXUsuC2DE5b3kn5mqmiVz0OLARAPsioRdqx3iNSQTIzUEndDQHQGhI4GgF1UAaqANdAcbm+jjGZZEQffZV/E1BJVy9MLMcpg/8A0w0nzUYqyjJ7IpKpGHaaRV3vpDgQerHK3wVfxNaxw1R8DF4yktnctuiHHGvYOuaPqwZGVRnOpVOM8tt8j4VlOOSWVm8JZlcvKqWEagEdgBknAAySe6gtfRGduZnvFZYhot2BRpGUFpVIIbq1OwXc+u2c9g7are51SpwoaVNZcuC8Xz7l5vgeXWXQK9h9XEJVSQGaRssoOFOAh3IxtXpLG2itNTxqmCzybvZFRe3t3G8kcKBmQlcLE7kkfHG/urOWMm9kVXR1L9zZysbDi1wx62OVVI29aOLfxAINZOtVfE2jhcPHaP3PQeinRtUjAuYonlyckgSHGcrksM1R5nuzdZFsjWXfDVkXKfRyqPo5F2ZSOQPevYVNUcTqoYl03Z6xe6f+0fJnOy6XwdUpnkVJOToAxIYHB2AzjIzVFNW1OqfRtfO1Ti2uD7h/861b6iC5m8ViwvmTTOR+nSj8ScY+L/Ah4jfP9XaJGO+aUH91d6XlyHUYOHaqt+EfyMNlfv7dzDF4RRa/m9TaXMjrcFHs05S8Xb6HN+jWr665uZPDXoXyA/jTJzY9vy/DpxXlf6iR9GbVOUKk97ln/wARqVCJlPpDEy0z28NPoSktlT2FVf1VA/CrWRyyqSk/ed/EdNGHGDjPjyNQRczvE+BKc428DS5GUzHEOjOf0c+7epuVcWU8nR119lnHx/zqbkWOf8jz9jt5D/Kl2RlR3PBp2ADSuQOQ2H8KE2JFp0UJOSCx7zk/jUEpGk4d0aAxq28BuaXJUTSQ8MQIVZfVIIK9+e8io3NIvK7ogHo2qnNvLLAe5WLL+yefnVcnI7P1GUtKsYy8rP1R0RL+LkYblfH6J/8A6099d5ZexVOEoP1X5JCdJxHtdW80H3tOtP2hz8qjPzRP6dn1ozjLzs/Rlxw/jME31UyMe7UA3kd6smmc1XC1qXbi0WQqTnFzQkazUByeaoBhfSV0jVLXq4ZcSPIq/RvhgBljupyM4wfDNaUYqc1EmtGdOnnatyMJw2DVgt6x723Pma9dUYR2R8/Vr1H+5mgPqpVji3ZnuMSnGF3J2A7yTgDzqsmoq7OyhDNJJHuvR/hwtraGEf0caqT3tj1j8WyfjXit3dz6BKysiwqCRGoCj6SNrNvAfZmlw/iiKXK/HAHuzVZcjtwfuqdbjFaeL0v5EHpn0zg4asfWpI2vIURquBpxzyRjmKucLuzzLjXpmJP0NqMd8kp/wqv8alWIZl7v0pXshwhhjz2JHk/vE1e6M8rYxJOMXnsC+kB+ykkaeYAWozIZGa70d9BOIxzyPdoYo5IWjZmlRpMnGkgKxO2/PHOouWsbjg3CBwm36iOWS5mlc9Ur4yXIGdhyQe0WJ799xVW7HVhqHWyu9IrVvkvy+C4s0vBODpBEi4UuB6z6RlmO5OefMmoUbE4nEyrTbu7cF3FnVjmENQBpFAc2FAcWWpBwdKEWOLJQgoOlPSVLRQpHWSt7EfPnsC3cM8u0nl4Vk7Hdg8JKu7vSK3Yzo5w6UJruWIZtwmANAPY2O3w7KiKfEnGToOdqK0XHmW5sge1T7xVjj0G/ycO5P9/ChGgv5APuj3D/AEoToZrpTcyWjRye3CThtjnPd3DI5HvFUk2melgaFKvGUZO0uBp7CdJI1eHBVlBBHaD/AL5VdHnzjKEnGS1RICVJmdUjoLEhI6EnZVqAV970btpvrIUz3qNDea4qrimdVLHYil2ZPw3XzIQ6MSRfml3NH9yTEqeR5VGRrZnSsfTn8alF9691gbniMP1kMVwvfE2hse5vwAqLyRPV4Gr2ZuHirr5DV6WQ50zpLbt3SxnHwI/yqc/MiXRlVq9NqS7mcFja6HWS6hEfYiyRqH2n7893Ki11ZSpJYZ9XDtcZfZcrc9zB+kKyleeERwt1EMbP6iHSHY4PIYGFHzrqwsoQm5SPMxWepCy1beplrjpXFbEKUdmwD2AYPbmuqWNjwR5v6dOXaaXzNFaXrzkYVim31MbMceDEFQfeKweLm9kbQ6NpR7TbN3w3oraDSzK7OCGDl21KwOQQOQIOOysZ1KklZs7KUKdKV4xXnqaEXM0Iy2Z4xzZQBMo7yo2kH6uD4GsbNHclSraL3Zf9X57rzuu9Fra3KyKHjYMrDII3BqTCcJQk4yVmdGoVK7jnDTOi6G0SIwkjbmA47+8Hkahq50YauqUnmV4tWa7vzyMl0p4XbX4iTinW2rRsSCrBY5MjG0hUjHI4yDRS5mksFKXvUHnXduvGO/2O3CvRrwlQCkCTeMkjTfItp+VW0OOUZRdmrGms+D29uPoYYYgPsIifgKkrZsZccctkOkyqzfYjPWv+ymW+VRmR0QwVeSuou3N6L1dkcjdXEu0EXUr/AFlxzx3rEDk/2ivuqLt7F+qo0/iSzPlH7yenpck8N4QkRLktJKww0r4LEdw7FX7owKJGdXESqLKklFbJbf2+9lhUmAhoBpoBpoBpoBhFAMK0BnekvHlt8RxjXM2AFG+nPInx7h21WU7aHo4HAOv78tILdld0X6JNGxuLw9ZcMSRnfRn5asd2w5CkY8WTjcbGS6qjpBfP+vqakw1c8wb1NAKIaEjhFUA4cQ4Yk0bxSDKuMH+BHcQd6F6dSVOanHdGH6KXLWN01jcH1WbMbHllvZI+6/yYHvNUi7OzPZxlFYmisRT3W6/3L6Hoojq54Y8JQHRVoB4WgHgUJHgVAFxQWI3EbQSxOh/SRl37CRgGoaujSlPq5qa4Mrujsoe3QEYeMdW69quuxBpHVG+OhlrN8HqnzTKXpD0qsbdmWa5hRxzQHU496rkjyq6RxNnnt3054XExaC2MjHfUIlTJ97esPKr2SKOTKi+9K0xyLeCKPuLlpD8sCmhCTItv6QL5Sskk6886MKigDsI57jvJqjkaqKPQuiHFOI3c6XNvIslqzBZYZwUMXInqmCfSDByD8DQWNvOPyW4Rl2iuH0OvYJiMq4HZqwQfcDVHozvp/wDPRcX2oK6fdxXlwL41JxCigBlzsaArJ+jto5y9tAT39UmfPFRZHVHG4mKsqkreLGjozZj/AIWD4xIfxFLIn2/E2t1kvVljDbqgwiqo7lAA+VScspSk7ydzpQqFANNSBpNAMJoBjyADJ2HedhQFJf8AS2yh2luoQe4OHbyXJoLDOBdLLa8d0t3ZmRQx1IyAqTjI1DffHmKlprdEXRw6S9I+qPU241zttgDOjPLI7W7h8T45ynbRbnq4Do/rV1tXSC+f9d/oL0a6OdT9NOdc7bknfRnng9rd5+ApGFtXuRj+kOu/4qWkF8/67jRaKueWGigDq6AOroA0UAaKAznTXo/+Uxa4x9NECU72HMp8eY8ffVZq6PS6NxfUVLS7L37u/wDPcL0K40biELL9agw2ebLyDe/sPj76iE7qxbpPBdRPNHsvbu7vwaQCrnmWHCgsPFAOFAPFQBaEiUBT8T4Y4cz2pVZeTq2ermA5Bsey3c4+ORUW1ujrpV4OHVVtY8Gt4+HNc19Dzfp90Qi4iwaIC1vxsYp/UEw+6w9V8djLnuOKspFKuEnFZ170f5L78U/EqeF+g2c4Nzcxp3rEjSHzJA+VTc5bI1nDPQzYR4MvXTn776B5IB+NBc1vC+iVlbnMFrAh+0I1LftH1vnUEal2FoTYoOJyi5uIoYtxFIJpWG4XSDpXPecnb/WqPV2PSoR6ilKrP9yyxXO+78DQNVjzxRQC0AUAUAUAUA00BD4jd9VFJJpLaI2fSObaVLYHicVJB5ZJ6Ubmb83ggiHYZGeU49y6R866o4Oo9XY5amMhDmzg3G76b6y8dB9mCOOIeeC3zrZYJcWcc+kpftivM4XHCkcZlMkx755ZJfkxx8q1WGprgcksfXk+1bwIU9sqDCKqj7oA/CtVFLZFVOUt3cj9HryWG7+g+skjaIbZPrFW28fVrhx98qaPoOhFSnVy1eza/oerdFujwtx1knrztuWO+nPMDvPee2uCELHq4/pB4h5IaQWy5+P4NKq1c82w8LQgXTQkTTQBpoBCKAQ0AwmgMT0ktGtZ1uoORb1h2ajzB+634/CsZrK8yPo+j60MXReFq720/wBzX0NRacTjkiWUMApGfWIGD2g+IrVO6PCr0J0ajpz3RW3nTSyjyDcI7D9GLMzeUYNTvsYtpasqbv0jKPqLS4k+9IUhX5kt+7WsaFSWyMJYqjHeSKG89I96XURx26ZYLpxJKxJIAGrUo/drR4WSi22Uhi4TklFM9cWuU6h9CQoAoCPeWccq6JUV17nAYfOjL06k6bzQbT7iuHAin5vPPEPslhKnlICQPAEVFuR0e1KXxIRffbK/+tl6piiG9X+ltpP1opIz8cSEfKmpDeFf7ZLzT+yFxen/AJVfH6Vvlt+NNR/4q/k/Rfka3CZZNri4Yr2pCohUjuJyWI9xFLPiWWIpU/h01fnJ5vlovkyxsrNIlCRKFUdg7+8958TU2OapVnUlmm7s7mhQWgCgCgCgCgCgOb0IKbjXFkhAUgyO+QkSbs/f7l72OwqHKx0UMNKrd3tFbyey/L7lqz5/4fG0UkkMgw0UrxkHf2GIG/btjftr2sNLNSR4OMgo1GlsaeyatTzpEq44pDGv0ksanuLDPlzrOVSEd2RChUl2Ysqf5UjlkWOHLsx0jbSM+JbFYvF00d1PA1nvZGh4J0FlaeOSdowikkopclgVIxqwNPPOR3VyV66qrLY9PCU5YeSmpamxYy2OGLNPbfpavWlhHeD/AEie/cVyax8D2oRpYzRJRqcP4y7u58uD7jVW8isoZSCpAII5EHkasebJNOzOtCAoBMUAhFANNAc2NAR5pQoJJAA3JOwAoSk3ojzX0k9KQYo0tpHw8uhmVfUcBGbGojfGM+r24rShCNWeV7GmIhWwkVN6S4c1+PMyFnbK+OsGvt9Ylhn3HavTjhaUeB4VfG15u8pM0ljGFHqgDbsGK1SS2PNnJt6sj3rVJMCu4LF1l/aqSAOuVznuQ6iPjjHxrmxTtTPWwMbz8me9x15Z6Z0oSFAFAFAFAFAFAFAFAIaABQC0AUAUAUAUBA45frbwvK2+kbD7THZR8SRUSdlc3w2HlXqqnHj8lxZWcE4MyKZZ/WuJd5G+yOxF7lX8ahLizXGYhTfV09IR2/L72ZzjPQCCS5kuGkkUyEFlQqBqChc+zncAdtdEK04RyxPOnShN3kZPpJ0ElaRRaEdXpw3WyPswPxzkY8qq5TluxGFOGyRVw+iLUxae4O5ziNQMf2m/yquUs5lxHw3hVmytNcIXUhhqmywIOQdCePhVsqK5mzWcO6XWbwNcicdSjaWdgy4bbbBGe0dnbTQami4PxGG7hDwsJI3BGcEZG4IIIyO0VUvFuLuiP0HYiKWLORDPJGufsg5H41nDax6XSavOFX+cU348TSirnnC1BItAJigGkUII9wwUFmOAASSewDnQlJt2RkYomvj1s2Rb5+ii5dYB+nJ3juXlVF72vA9SrJYJdXT+J+6XLuj92Yr0s7SWajSqL1hxywcKBjsxjNduD0qXfI8PFu9Pm2yhg4jHGuWbYDJwCdq75YinHieV7LVnshsfTqEnRErMcHdvVG1c0sZHgjSPRc2/ekWHRq6N5OElDqhBw0Skrkb4ZsEKCM77b++sZYuo9tDrhgKUd9T0nhnRiyTP0KuSMEuS5wfedvhWE5Sn2nc7aD6iSlT0a4olmWSx9YFpbX9IMS0kA7webx+/ceI5ZNOPgenF08Z7tlGp3aKXdbZPlwZpoZg6hlIIIyCORBqx50k4tp7nShAUAUAUAUAUAUAUAjUACgFoAoAoAoAoDM9OGwttn2PyuLX3Y351SfDxPU6L3q236uViV0s6RR2MBnmDlQQuEAJyxwOZAFaHlHk3GvTT/wAva58ZZOXwUfxqUyLGN4j6UOIS+zIkI/8AKjH4vk1a5XKZq/4zPP8AXzySZ7HkYjyJwKi4ynfhnRy7uMfk9tPIDyKxtp/aI0/OouTY9X9G/o8uliuYeIx9XBOg2Eilw42yAuQNvHsFCT0LhfCLbg9o4jL9WuX9dtTM55Ae842HfUN2VzahRnXqKnDdk7odYNFbgy7SSs0zjuZznHwGKpBaHT0jVjOtlh2YpRXfbiXoqxxC0AUAUAUBnunblbKXG2ooh9zOoPyqlTsnpdERUsXC/C79E2WsNoqoqjYKoAx3AYq6R505OUnJ8Suv7KMkEorEciQCRnng9nIVKRVsyPH+ilvcSdbLlfV0tpYKGH3ts/MVZRKuZQa+C2PI24YfZHXP5jJqbIo5NkK+9LNrHtbwyydxbTGv8T8qm4ytkvob6T2uZXilhRHKkwAOcO4BOhiRsT2HHfVblstjRdAfSB+XTS2txD1M6ZOjdgVBCsCSOYJHvBqC22poujB6iee0/QTEsPhE/NfcGyBWa0dj1MZ/zUKeJ4v3ZeK2fmtzTirHmi0AUAUAUAUAUAUAjUACgFoAoAoAoAoCBxzhi3MLxNtqGx+yw3U+dQ1dWOjC4iWHqqouHzXFGM42GvLObh9zpju+r0xmQ4SVl3RlbG+SBnt8OyojLg9zpxeDVuvoa036xfJrgYjhvoKnbH5VdRRjtESNIfdliB8queaazhnoT4dH9d105+/JoXyjAPzoLmv4X0QsrbeC1gQ/aEalv2jv86EFyEqSLFfxbjUNvgSNlz7MaDXI57lUbn8Kq5JHVh8JVrv3Fot29EvF7FbZ8LlupVnvQERDqhts5Cn7ch5M/cOQ86rq9Wdc69LD03Sw7u3pKfdyjyXN7vwNMBVjzRaAKAKAKAKAgcd4eLiCSI7a1IB7m5qfMCoaurHRha7oVo1Vwf8A9IHRviZmh0vtNF9HKh5hhtn3HGc0g7o16Qw3U1Lx1hLWL7n91xPF/SR034pb3UlvrWFQcoY41y0Z9n1myc9hxjcVe5w2POb7iM85zPNLL/1HZh5E4FTciwyysZJTphR5D3Roz/4RtUXFjXcK9F3Ep8f+GEQ+1O6p+6Mt8qjUnRG04L6DnDK9xeaSCCBbpuCDkEO/aD26aEXPYrayVOQGcAFsDU2BjJIG9AUHDT1vFLh13WKBISewuW1Y+HrD4VnvI9aqur6PhF7yk5eSVjVVc8sKAKAKAKAKAKAKAQ0ACgFoAoAoAoAoAoCFxThUVwmidFcdmdiD3qRup91Q0nubUMTVoSzU5Wf18VxKdeBXUP5rdkr2R3KCUDuAcEMB51FmtmdjxeGq/GpWfODy/J3XpY6LNxFfahtH8VmlT5FDS8uRXq8C9pzXjFP6SFM3EW5Q2ieLTSv8hGPxqLz5L1/ojJgVvOb8IpfWQn8kXcv5xeFR9m2jEX77Fm8sVNpPdj2jDU/h0rvnN3+SsvW5P4VwOC3yYkAY+07EvI3vdvWPnUqKRjXxdavpN6LZLRLwS0LKpOYKAKAKAKAKAKADQFBxzgbM4uLRxFcqMZO6Sr9mQDmPHmPLFWtbo78Ni4xh1FdXg/WL5x+62Zkek3CLTibRR8SEtlcRkgYKgSKeYSQqVZScHsORTMuIq9HzUesovPDmt1/7LdfQuOE+i/hkGCLZZT9qcmX5MdPkKueezW21mkY0xoqL3IoUeQpcix200uLASBzqCbGZ4l0iMrGDhwEsvJpR9VD4luRPcB/pVXLgj1KGAUF12K92PBful4Ll3lrwDg62sQRTqYks7nm7nmx/32VKVkc2LxUsRUzNWWyXJcEWdScoUAUAUAUAUAUAUAhoBRQBQBQBQBQBQBQBQBQBQBQBQBQBQBQBQBQBQBQBQBQBQHC8s45VKSorqf0WAYfOoaT3L06s6Us0G0+a0KT+aqp+azz233UfXH+w4IHwxUZOTO79Rc/jQjPvas/WNvncd+QX6+zdxMPv22/xKuPwqLS5/IjrsE96Ul4T/MWJ+Q37c7uFf1LbJ/eelpcx12CW1KT8Z/iI09FBJ+dzz3A+yz6I/wBhMZ+NTl5st+pOn8CnGHfa79ZX+ReWlokShIlVFHJVAA+VWscFSpOpLNNtvmzvQoFAFAFAFAFAFAFAFAI1Af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4838700" cy="303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12" y="1905000"/>
            <a:ext cx="1293688" cy="4571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End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จุดประสงค์รายวิชา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thaiDist">
              <a:buFont typeface="+mj-lt"/>
              <a:buAutoNum type="arabicPeriod"/>
            </a:pPr>
            <a:r>
              <a:rPr lang="th-TH" sz="3200" dirty="0" smtClean="0"/>
              <a:t>มีความรู้ความเข้าใจเกี่ยวกับการสื่อสารข้อมูลระบบเครือข่ายคอมพิวเตอร์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dirty="0" smtClean="0"/>
              <a:t>สามารถใช้งานระบบเครือข่ายคอมพิวเตอร์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dirty="0" smtClean="0"/>
              <a:t>เห็นคุณค่าในการใช้งานการสื่อสารข้อมูลในระบบเครือข่าย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มาตรฐานรายวิชา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thaiDist">
              <a:buFont typeface="+mj-lt"/>
              <a:buAutoNum type="arabicPeriod"/>
            </a:pPr>
            <a:r>
              <a:rPr lang="th-TH" sz="3200" dirty="0" smtClean="0"/>
              <a:t>อธิบายโครงสร้างและหน้าที่ระบบเครือข่ายคอมพิวเตอร์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dirty="0" smtClean="0"/>
              <a:t>อธิบายความสำคัญของการสื่อสารระบบเครือข่ายคอมพิวเตอร์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dirty="0" smtClean="0"/>
              <a:t>ปฏิบัติการใช้งานระบบเครือข่ายคอมพิวเตอร์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854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คำอธิบายรายวิชา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	ศึกษาเกี่ยวกับพื้นฐานของการสื่อสารข้อมูลและเครือข่ายคอมพิวเตอร์ องค์ประกอบของการสื่อสารข้อมูลตัวกลางและอุปกรณ์ มาตรฐานการสื่อสารข้อมูล ตัวกลางชนิดสัญญาณและวิธีการส่งสัญญาณข้อมูล สื่อและอุปกรณ์ที่ใช้ในการส่งสัญญาณเครือข่าย โครงสร้างของ</a:t>
            </a:r>
            <a:r>
              <a:rPr lang="th-TH" sz="3200" dirty="0"/>
              <a:t>เครือข่าย</a:t>
            </a:r>
            <a:r>
              <a:rPr lang="th-TH" sz="3200" dirty="0" smtClean="0"/>
              <a:t>คอมพิวเตอร์ โพรโตคอล การออกแบบเครือข่ายกับระบบอินเตอร์เน็ต บริการต่างๆ บนอินเตอร์เน็ต ตัวอย่างของเครือข่ายและประโยชน์ของเครือข่ายแต่ละประเภท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728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ขอบเขตเนื้อหารายวิชา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	ศึกษาเกี่ยวกับพื้นฐานของการสื่อสารข้อมูลและเครือข่ายคอมพิวเตอร์ องค์ประกอบของการสื่อสารข้อมูลตัวกลางและอุปกรณ์ มาตรฐานการสื่อสารข้อมูล ตัวกลางชนิดสัญญาณและวิธีการส่งสัญญาณข้อมูล สื่อและอุปกรณ์ที่ใช้ในการส่งสัญญาณเครือข่าย โครงสร้างของ</a:t>
            </a:r>
            <a:r>
              <a:rPr lang="th-TH" sz="3200" dirty="0"/>
              <a:t>เครือข่าย</a:t>
            </a:r>
            <a:r>
              <a:rPr lang="th-TH" sz="3200" dirty="0" smtClean="0"/>
              <a:t>คอมพิวเตอร์ โพรโตคอล การออกแบบเครือข่ายกับระบบอินเตอร์เน็ต บริการต่างๆ บนอินเตอร์เน็ต ตัวอย่างของเครือข่ายและประโยชน์ของเครือข่ายแต่ละประเภท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5872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เนื้อหาบทเรียน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th-TH" sz="3200" dirty="0" smtClean="0"/>
              <a:t>บท</a:t>
            </a:r>
            <a:r>
              <a:rPr lang="th-TH" sz="3200" dirty="0"/>
              <a:t>ที่ 1 พื้นฐานการสื่อสาร</a:t>
            </a:r>
            <a:r>
              <a:rPr lang="th-TH" sz="3200" dirty="0" smtClean="0"/>
              <a:t>ข้อมูล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2 </a:t>
            </a:r>
            <a:r>
              <a:rPr lang="th-TH" sz="3200" dirty="0" smtClean="0"/>
              <a:t>ระบบ</a:t>
            </a:r>
            <a:r>
              <a:rPr lang="th-TH" sz="3200" dirty="0" smtClean="0"/>
              <a:t>เครือข่ายคอมพิวเตอร์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3 </a:t>
            </a:r>
            <a:r>
              <a:rPr lang="th-TH" sz="3200" dirty="0" smtClean="0"/>
              <a:t>อุปกรณ์ต่างๆ ในเครือข่ายและรูปแบบการเชื่อมต่อระบบ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4 </a:t>
            </a:r>
            <a:r>
              <a:rPr lang="th-TH" sz="3200" dirty="0" smtClean="0"/>
              <a:t>ระบบเครือข่ายท้องถิ่น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5 </a:t>
            </a:r>
            <a:r>
              <a:rPr lang="th-TH" sz="3200" dirty="0" smtClean="0"/>
              <a:t>ระบบปฏิบัติการเครือข่าย </a:t>
            </a:r>
            <a:r>
              <a:rPr lang="en-US" sz="3200" dirty="0" smtClean="0"/>
              <a:t>Windows 2000 Server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6 </a:t>
            </a:r>
            <a:r>
              <a:rPr lang="th-TH" sz="3200" dirty="0" smtClean="0"/>
              <a:t>การติดตั้ง</a:t>
            </a:r>
            <a:r>
              <a:rPr lang="th-TH" sz="3200" dirty="0" smtClean="0"/>
              <a:t>เครือข่ายลูกข่าย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7 </a:t>
            </a:r>
            <a:r>
              <a:rPr lang="th-TH" sz="3200" dirty="0" smtClean="0"/>
              <a:t>การจัดการยูสเซอร์แอคเคานต์ การกำหนดสิทธิและการแชร์ไฟล์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8 </a:t>
            </a:r>
            <a:r>
              <a:rPr lang="th-TH" sz="3200" dirty="0" smtClean="0"/>
              <a:t>การใช้คำสั่งพื้นฐานบนเครือข่ายและการติดตั้งเครื่องพิมพ์บนเซอร์เวอร์</a:t>
            </a:r>
            <a:endParaRPr lang="th-TH" sz="3200" dirty="0"/>
          </a:p>
          <a:p>
            <a:pPr marL="0" indent="0" fontAlgn="base">
              <a:buNone/>
            </a:pPr>
            <a:r>
              <a:rPr lang="th-TH" sz="3200" dirty="0"/>
              <a:t>บทที่ </a:t>
            </a:r>
            <a:r>
              <a:rPr lang="th-TH" sz="3200" dirty="0" smtClean="0"/>
              <a:t>9 อินเทอร์เน็ตเบื้องต้น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xmlns="" val="27051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การวัดผลรายวิชา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	คะแนนการเช้าชั้นเรียน     10       คะแนน			งานที่ได้รับมอบหมาย</a:t>
            </a:r>
            <a:r>
              <a:rPr lang="th-TH" sz="3200" dirty="0"/>
              <a:t>	  </a:t>
            </a:r>
            <a:r>
              <a:rPr lang="th-TH" sz="3200" dirty="0" smtClean="0"/>
              <a:t>  20       คะแนน			คะแนนสอบกลางภาค</a:t>
            </a:r>
            <a:r>
              <a:rPr lang="th-TH" sz="3200" dirty="0"/>
              <a:t> </a:t>
            </a:r>
            <a:r>
              <a:rPr lang="th-TH" sz="3200" dirty="0" smtClean="0"/>
              <a:t>      30       คะแนน			</a:t>
            </a:r>
            <a:r>
              <a:rPr lang="th-TH" sz="3200" dirty="0"/>
              <a:t>คะแนน</a:t>
            </a:r>
            <a:r>
              <a:rPr lang="th-TH" sz="3200" dirty="0" smtClean="0"/>
              <a:t>สอบปลายภาค      40       คะแนน			</a:t>
            </a:r>
            <a:r>
              <a:rPr lang="th-TH" sz="3600" b="1" dirty="0" smtClean="0">
                <a:solidFill>
                  <a:srgbClr val="FF0000"/>
                </a:solidFill>
              </a:rPr>
              <a:t>รวมคะแนน           100       </a:t>
            </a:r>
            <a:r>
              <a:rPr lang="th-TH" sz="3600" b="1" dirty="0">
                <a:solidFill>
                  <a:srgbClr val="FF0000"/>
                </a:solidFill>
              </a:rPr>
              <a:t>คะแนน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thaiDist">
              <a:buNone/>
            </a:pPr>
            <a:endParaRPr lang="en-US" sz="3200" dirty="0"/>
          </a:p>
          <a:p>
            <a:pPr marL="0" indent="0" algn="thaiDi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862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การวัดผลรายวิชา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	คะแนนการเช้าชั้นเรียน     10       คะแนน			งานที่ได้รับมอบหมาย</a:t>
            </a:r>
            <a:r>
              <a:rPr lang="th-TH" sz="3200" dirty="0"/>
              <a:t>	  </a:t>
            </a:r>
            <a:r>
              <a:rPr lang="th-TH" sz="3200" dirty="0" smtClean="0"/>
              <a:t>  20       คะแนน			คะแนนสอบกลางภาค</a:t>
            </a:r>
            <a:r>
              <a:rPr lang="th-TH" sz="3200" dirty="0"/>
              <a:t> </a:t>
            </a:r>
            <a:r>
              <a:rPr lang="th-TH" sz="3200" dirty="0" smtClean="0"/>
              <a:t>      30       คะแนน			</a:t>
            </a:r>
            <a:r>
              <a:rPr lang="th-TH" sz="3200" dirty="0"/>
              <a:t>คะแนน</a:t>
            </a:r>
            <a:r>
              <a:rPr lang="th-TH" sz="3200" dirty="0" smtClean="0"/>
              <a:t>สอบปลายภาค      40       คะแนน			</a:t>
            </a:r>
            <a:r>
              <a:rPr lang="th-TH" sz="3600" b="1" dirty="0" smtClean="0">
                <a:solidFill>
                  <a:srgbClr val="FF0000"/>
                </a:solidFill>
              </a:rPr>
              <a:t>รวมคะแนน           100       </a:t>
            </a:r>
            <a:r>
              <a:rPr lang="th-TH" sz="3600" b="1" dirty="0">
                <a:solidFill>
                  <a:srgbClr val="FF0000"/>
                </a:solidFill>
              </a:rPr>
              <a:t>คะแนน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thaiDist">
              <a:buNone/>
            </a:pPr>
            <a:endParaRPr lang="en-US" sz="3200" dirty="0"/>
          </a:p>
          <a:p>
            <a:pPr marL="0" indent="0" algn="thaiDi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392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ตารางเรียน ประจำภาคเรียนที่ 1/2557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685800" y="1981200"/>
            <a:ext cx="1752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บทที่ 1-2</a:t>
            </a:r>
          </a:p>
          <a:p>
            <a:pPr algn="ctr"/>
            <a:r>
              <a:rPr lang="th-TH" sz="2400" b="1" dirty="0" smtClean="0"/>
              <a:t>อา.8 มิ.ย.57</a:t>
            </a:r>
            <a:endParaRPr lang="th-TH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590800" y="1981200"/>
            <a:ext cx="1752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บทที่ 3</a:t>
            </a:r>
          </a:p>
          <a:p>
            <a:pPr algn="ctr"/>
            <a:r>
              <a:rPr lang="th-TH" sz="2400" b="1" dirty="0" smtClean="0"/>
              <a:t>อา.15 มิ.ย.57</a:t>
            </a:r>
            <a:endParaRPr lang="th-TH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1981200"/>
            <a:ext cx="1752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บทที่ 4</a:t>
            </a:r>
          </a:p>
          <a:p>
            <a:pPr algn="ctr"/>
            <a:r>
              <a:rPr lang="th-TH" sz="2400" b="1" dirty="0" smtClean="0"/>
              <a:t>อา.22 มิ.ย.57</a:t>
            </a:r>
            <a:endParaRPr lang="th-TH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629400" y="1981200"/>
            <a:ext cx="17526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บทที่ 5-6</a:t>
            </a:r>
          </a:p>
          <a:p>
            <a:pPr algn="ctr"/>
            <a:r>
              <a:rPr lang="th-TH" sz="2400" b="1" dirty="0" smtClean="0"/>
              <a:t>อา.29 มิ.ย.57</a:t>
            </a:r>
            <a:endParaRPr lang="th-TH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498779" y="3124200"/>
            <a:ext cx="17526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สอบกลางภาค</a:t>
            </a:r>
          </a:p>
          <a:p>
            <a:pPr algn="ctr"/>
            <a:r>
              <a:rPr lang="th-TH" sz="2400" b="1" dirty="0" smtClean="0"/>
              <a:t>อา.6 ก.ค.57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90800" y="4114800"/>
            <a:ext cx="17526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บทที่ 7</a:t>
            </a:r>
          </a:p>
          <a:p>
            <a:pPr algn="ctr"/>
            <a:r>
              <a:rPr lang="th-TH" sz="2400" b="1" dirty="0" smtClean="0"/>
              <a:t>อา.13 ก.ค.57</a:t>
            </a:r>
            <a:endParaRPr lang="th-TH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4869522" y="4114800"/>
            <a:ext cx="17526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บทที่ 8-9</a:t>
            </a:r>
          </a:p>
          <a:p>
            <a:pPr algn="ctr"/>
            <a:r>
              <a:rPr lang="th-TH" sz="2400" b="1" dirty="0" smtClean="0"/>
              <a:t>อา.20 ก.ค.57</a:t>
            </a:r>
            <a:endParaRPr lang="th-TH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505200" y="5277492"/>
            <a:ext cx="17526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สอบปลายภาค</a:t>
            </a:r>
          </a:p>
          <a:p>
            <a:pPr algn="ctr"/>
            <a:r>
              <a:rPr lang="th-TH" sz="2400" b="1" dirty="0" smtClean="0"/>
              <a:t>อา.27 ก.ค.57</a:t>
            </a:r>
            <a:endParaRPr lang="th-T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</TotalTime>
  <Words>247</Words>
  <Application>Microsoft Office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รายวิชา   การสื่อสารข้อมูลและเครือข่าย            (Data Communications and Networks)</vt:lpstr>
      <vt:lpstr>จุดประสงค์รายวิชา</vt:lpstr>
      <vt:lpstr>มาตรฐานรายวิชา</vt:lpstr>
      <vt:lpstr>คำอธิบายรายวิชา</vt:lpstr>
      <vt:lpstr>ขอบเขตเนื้อหารายวิชา</vt:lpstr>
      <vt:lpstr>เนื้อหาบทเรียน</vt:lpstr>
      <vt:lpstr>การวัดผลรายวิชา</vt:lpstr>
      <vt:lpstr>การวัดผลรายวิชา</vt:lpstr>
      <vt:lpstr>ตารางเรียน ประจำภาคเรียนที่ 1/2557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MAC</dc:creator>
  <cp:lastModifiedBy>Teacher</cp:lastModifiedBy>
  <cp:revision>49</cp:revision>
  <dcterms:created xsi:type="dcterms:W3CDTF">2010-10-23T15:07:00Z</dcterms:created>
  <dcterms:modified xsi:type="dcterms:W3CDTF">2014-06-08T05:48:52Z</dcterms:modified>
</cp:coreProperties>
</file>